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6"/>
  </p:notesMasterIdLst>
  <p:sldIdLst>
    <p:sldId id="278" r:id="rId2"/>
    <p:sldId id="256" r:id="rId3"/>
    <p:sldId id="257" r:id="rId4"/>
    <p:sldId id="258" r:id="rId5"/>
    <p:sldId id="259" r:id="rId6"/>
    <p:sldId id="260" r:id="rId7"/>
    <p:sldId id="263" r:id="rId8"/>
    <p:sldId id="279" r:id="rId9"/>
    <p:sldId id="264" r:id="rId10"/>
    <p:sldId id="265" r:id="rId11"/>
    <p:sldId id="266" r:id="rId12"/>
    <p:sldId id="262" r:id="rId13"/>
    <p:sldId id="261" r:id="rId14"/>
    <p:sldId id="267" r:id="rId15"/>
    <p:sldId id="268" r:id="rId16"/>
    <p:sldId id="269" r:id="rId17"/>
    <p:sldId id="270" r:id="rId18"/>
    <p:sldId id="271" r:id="rId19"/>
    <p:sldId id="272" r:id="rId20"/>
    <p:sldId id="273" r:id="rId21"/>
    <p:sldId id="274" r:id="rId22"/>
    <p:sldId id="275" r:id="rId23"/>
    <p:sldId id="276" r:id="rId24"/>
    <p:sldId id="27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94660"/>
  </p:normalViewPr>
  <p:slideViewPr>
    <p:cSldViewPr snapToGrid="0">
      <p:cViewPr>
        <p:scale>
          <a:sx n="50" d="100"/>
          <a:sy n="50" d="100"/>
        </p:scale>
        <p:origin x="1296" y="4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F1711-2306-4835-BD5D-D40E795DDE50}" type="datetimeFigureOut">
              <a:rPr lang="en-US" smtClean="0"/>
              <a:t>9/5/2018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BDFD36-9361-404B-8297-0F3B245F375B}" type="slidenum">
              <a:rPr lang="en-US" smtClean="0"/>
              <a:t>‹#›</a:t>
            </a:fld>
            <a:endParaRPr lang="en-US" dirty="0"/>
          </a:p>
        </p:txBody>
      </p:sp>
    </p:spTree>
    <p:extLst>
      <p:ext uri="{BB962C8B-B14F-4D97-AF65-F5344CB8AC3E}">
        <p14:creationId xmlns:p14="http://schemas.microsoft.com/office/powerpoint/2010/main" val="2196749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Welcome!</a:t>
            </a:r>
          </a:p>
        </p:txBody>
      </p:sp>
      <p:sp>
        <p:nvSpPr>
          <p:cNvPr id="4" name="Slide Number Placeholder 3"/>
          <p:cNvSpPr>
            <a:spLocks noGrp="1"/>
          </p:cNvSpPr>
          <p:nvPr>
            <p:ph type="sldNum" sz="quarter" idx="10"/>
          </p:nvPr>
        </p:nvSpPr>
        <p:spPr/>
        <p:txBody>
          <a:bodyPr/>
          <a:lstStyle/>
          <a:p>
            <a:fld id="{28BDFD36-9361-404B-8297-0F3B245F375B}" type="slidenum">
              <a:rPr lang="en-US" smtClean="0"/>
              <a:t>2</a:t>
            </a:fld>
            <a:endParaRPr lang="en-US" dirty="0"/>
          </a:p>
        </p:txBody>
      </p:sp>
    </p:spTree>
    <p:extLst>
      <p:ext uri="{BB962C8B-B14F-4D97-AF65-F5344CB8AC3E}">
        <p14:creationId xmlns:p14="http://schemas.microsoft.com/office/powerpoint/2010/main" val="1444718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is the introduction section of the entire presentation. As per the slide, the Descriptive statistics is used in analyzing and represent the data that have been collected previously. </a:t>
            </a:r>
          </a:p>
        </p:txBody>
      </p:sp>
      <p:sp>
        <p:nvSpPr>
          <p:cNvPr id="4" name="Slide Number Placeholder 3"/>
          <p:cNvSpPr>
            <a:spLocks noGrp="1"/>
          </p:cNvSpPr>
          <p:nvPr>
            <p:ph type="sldNum" sz="quarter" idx="10"/>
          </p:nvPr>
        </p:nvSpPr>
        <p:spPr/>
        <p:txBody>
          <a:bodyPr/>
          <a:lstStyle/>
          <a:p>
            <a:fld id="{28BDFD36-9361-404B-8297-0F3B245F375B}" type="slidenum">
              <a:rPr lang="en-US" smtClean="0"/>
              <a:t>3</a:t>
            </a:fld>
            <a:endParaRPr lang="en-US" dirty="0"/>
          </a:p>
        </p:txBody>
      </p:sp>
    </p:spTree>
    <p:extLst>
      <p:ext uri="{BB962C8B-B14F-4D97-AF65-F5344CB8AC3E}">
        <p14:creationId xmlns:p14="http://schemas.microsoft.com/office/powerpoint/2010/main" val="233781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presents the definition and examples of variables and distribution. </a:t>
            </a:r>
          </a:p>
        </p:txBody>
      </p:sp>
      <p:sp>
        <p:nvSpPr>
          <p:cNvPr id="4" name="Slide Number Placeholder 3"/>
          <p:cNvSpPr>
            <a:spLocks noGrp="1"/>
          </p:cNvSpPr>
          <p:nvPr>
            <p:ph type="sldNum" sz="quarter" idx="10"/>
          </p:nvPr>
        </p:nvSpPr>
        <p:spPr/>
        <p:txBody>
          <a:bodyPr/>
          <a:lstStyle/>
          <a:p>
            <a:fld id="{28BDFD36-9361-404B-8297-0F3B245F375B}" type="slidenum">
              <a:rPr lang="en-US" smtClean="0"/>
              <a:t>4</a:t>
            </a:fld>
            <a:endParaRPr lang="en-US" dirty="0"/>
          </a:p>
        </p:txBody>
      </p:sp>
    </p:spTree>
    <p:extLst>
      <p:ext uri="{BB962C8B-B14F-4D97-AF65-F5344CB8AC3E}">
        <p14:creationId xmlns:p14="http://schemas.microsoft.com/office/powerpoint/2010/main" val="3780494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slide presents the reliability as it is applied in the descriptive statistics. More point to mention, the inter-rarer reliability involves analyzing two or more observations of study and coming up with the agreement of the observations. In this instance, the Kappa values are calculated.</a:t>
            </a:r>
          </a:p>
        </p:txBody>
      </p:sp>
      <p:sp>
        <p:nvSpPr>
          <p:cNvPr id="4" name="Slide Number Placeholder 3"/>
          <p:cNvSpPr>
            <a:spLocks noGrp="1"/>
          </p:cNvSpPr>
          <p:nvPr>
            <p:ph type="sldNum" sz="quarter" idx="10"/>
          </p:nvPr>
        </p:nvSpPr>
        <p:spPr/>
        <p:txBody>
          <a:bodyPr/>
          <a:lstStyle/>
          <a:p>
            <a:fld id="{28BDFD36-9361-404B-8297-0F3B245F375B}" type="slidenum">
              <a:rPr lang="en-US" smtClean="0"/>
              <a:t>5</a:t>
            </a:fld>
            <a:endParaRPr lang="en-US" dirty="0"/>
          </a:p>
        </p:txBody>
      </p:sp>
    </p:spTree>
    <p:extLst>
      <p:ext uri="{BB962C8B-B14F-4D97-AF65-F5344CB8AC3E}">
        <p14:creationId xmlns:p14="http://schemas.microsoft.com/office/powerpoint/2010/main" val="1541172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presents the validity of a descriptive statistics.  It also gives three types of validity. Validity is used hand in hand with the correlation. </a:t>
            </a:r>
          </a:p>
        </p:txBody>
      </p:sp>
      <p:sp>
        <p:nvSpPr>
          <p:cNvPr id="4" name="Slide Number Placeholder 3"/>
          <p:cNvSpPr>
            <a:spLocks noGrp="1"/>
          </p:cNvSpPr>
          <p:nvPr>
            <p:ph type="sldNum" sz="quarter" idx="10"/>
          </p:nvPr>
        </p:nvSpPr>
        <p:spPr/>
        <p:txBody>
          <a:bodyPr/>
          <a:lstStyle/>
          <a:p>
            <a:fld id="{28BDFD36-9361-404B-8297-0F3B245F375B}" type="slidenum">
              <a:rPr lang="en-US" smtClean="0"/>
              <a:t>6</a:t>
            </a:fld>
            <a:endParaRPr lang="en-US" dirty="0"/>
          </a:p>
        </p:txBody>
      </p:sp>
    </p:spTree>
    <p:extLst>
      <p:ext uri="{BB962C8B-B14F-4D97-AF65-F5344CB8AC3E}">
        <p14:creationId xmlns:p14="http://schemas.microsoft.com/office/powerpoint/2010/main" val="886324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mean, mode and median. </a:t>
            </a:r>
          </a:p>
        </p:txBody>
      </p:sp>
      <p:sp>
        <p:nvSpPr>
          <p:cNvPr id="4" name="Slide Number Placeholder 3"/>
          <p:cNvSpPr>
            <a:spLocks noGrp="1"/>
          </p:cNvSpPr>
          <p:nvPr>
            <p:ph type="sldNum" sz="quarter" idx="10"/>
          </p:nvPr>
        </p:nvSpPr>
        <p:spPr/>
        <p:txBody>
          <a:bodyPr/>
          <a:lstStyle/>
          <a:p>
            <a:fld id="{28BDFD36-9361-404B-8297-0F3B245F375B}" type="slidenum">
              <a:rPr lang="en-US" smtClean="0"/>
              <a:t>7</a:t>
            </a:fld>
            <a:endParaRPr lang="en-US" dirty="0"/>
          </a:p>
        </p:txBody>
      </p:sp>
    </p:spTree>
    <p:extLst>
      <p:ext uri="{BB962C8B-B14F-4D97-AF65-F5344CB8AC3E}">
        <p14:creationId xmlns:p14="http://schemas.microsoft.com/office/powerpoint/2010/main" val="4203425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graphs above shows the relationship between Mean, Mode and Median. </a:t>
            </a:r>
          </a:p>
        </p:txBody>
      </p:sp>
      <p:sp>
        <p:nvSpPr>
          <p:cNvPr id="4" name="Slide Number Placeholder 3"/>
          <p:cNvSpPr>
            <a:spLocks noGrp="1"/>
          </p:cNvSpPr>
          <p:nvPr>
            <p:ph type="sldNum" sz="quarter" idx="10"/>
          </p:nvPr>
        </p:nvSpPr>
        <p:spPr/>
        <p:txBody>
          <a:bodyPr/>
          <a:lstStyle/>
          <a:p>
            <a:fld id="{28BDFD36-9361-404B-8297-0F3B245F375B}" type="slidenum">
              <a:rPr lang="en-US" smtClean="0"/>
              <a:t>8</a:t>
            </a:fld>
            <a:endParaRPr lang="en-US" dirty="0"/>
          </a:p>
        </p:txBody>
      </p:sp>
    </p:spTree>
    <p:extLst>
      <p:ext uri="{BB962C8B-B14F-4D97-AF65-F5344CB8AC3E}">
        <p14:creationId xmlns:p14="http://schemas.microsoft.com/office/powerpoint/2010/main" val="3212949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mode as a measure of central tendency. </a:t>
            </a:r>
          </a:p>
        </p:txBody>
      </p:sp>
      <p:sp>
        <p:nvSpPr>
          <p:cNvPr id="4" name="Slide Number Placeholder 3"/>
          <p:cNvSpPr>
            <a:spLocks noGrp="1"/>
          </p:cNvSpPr>
          <p:nvPr>
            <p:ph type="sldNum" sz="quarter" idx="10"/>
          </p:nvPr>
        </p:nvSpPr>
        <p:spPr/>
        <p:txBody>
          <a:bodyPr/>
          <a:lstStyle/>
          <a:p>
            <a:fld id="{28BDFD36-9361-404B-8297-0F3B245F375B}" type="slidenum">
              <a:rPr lang="en-US" smtClean="0"/>
              <a:t>9</a:t>
            </a:fld>
            <a:endParaRPr lang="en-US" dirty="0"/>
          </a:p>
        </p:txBody>
      </p:sp>
    </p:spTree>
    <p:extLst>
      <p:ext uri="{BB962C8B-B14F-4D97-AF65-F5344CB8AC3E}">
        <p14:creationId xmlns:p14="http://schemas.microsoft.com/office/powerpoint/2010/main" val="2188929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median, as measure of central tendency. It also gives example of how to find the median of a set of data. </a:t>
            </a:r>
          </a:p>
        </p:txBody>
      </p:sp>
      <p:sp>
        <p:nvSpPr>
          <p:cNvPr id="4" name="Slide Number Placeholder 3"/>
          <p:cNvSpPr>
            <a:spLocks noGrp="1"/>
          </p:cNvSpPr>
          <p:nvPr>
            <p:ph type="sldNum" sz="quarter" idx="10"/>
          </p:nvPr>
        </p:nvSpPr>
        <p:spPr/>
        <p:txBody>
          <a:bodyPr/>
          <a:lstStyle/>
          <a:p>
            <a:fld id="{28BDFD36-9361-404B-8297-0F3B245F375B}" type="slidenum">
              <a:rPr lang="en-US" smtClean="0"/>
              <a:t>10</a:t>
            </a:fld>
            <a:endParaRPr lang="en-US" dirty="0"/>
          </a:p>
        </p:txBody>
      </p:sp>
    </p:spTree>
    <p:extLst>
      <p:ext uri="{BB962C8B-B14F-4D97-AF65-F5344CB8AC3E}">
        <p14:creationId xmlns:p14="http://schemas.microsoft.com/office/powerpoint/2010/main" val="1781971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presents standard deviation as it is used in descriptive statistics. As mentioned in the slide, Standard deviation can only me calculated after the mean is calculated, since it represents the percentage of the data collected. </a:t>
            </a:r>
          </a:p>
        </p:txBody>
      </p:sp>
      <p:sp>
        <p:nvSpPr>
          <p:cNvPr id="4" name="Slide Number Placeholder 3"/>
          <p:cNvSpPr>
            <a:spLocks noGrp="1"/>
          </p:cNvSpPr>
          <p:nvPr>
            <p:ph type="sldNum" sz="quarter" idx="10"/>
          </p:nvPr>
        </p:nvSpPr>
        <p:spPr/>
        <p:txBody>
          <a:bodyPr/>
          <a:lstStyle/>
          <a:p>
            <a:fld id="{28BDFD36-9361-404B-8297-0F3B245F375B}" type="slidenum">
              <a:rPr lang="en-US" smtClean="0"/>
              <a:t>11</a:t>
            </a:fld>
            <a:endParaRPr lang="en-US" dirty="0"/>
          </a:p>
        </p:txBody>
      </p:sp>
    </p:spTree>
    <p:extLst>
      <p:ext uri="{BB962C8B-B14F-4D97-AF65-F5344CB8AC3E}">
        <p14:creationId xmlns:p14="http://schemas.microsoft.com/office/powerpoint/2010/main" val="1811607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section gives a brief summary of what the bell-curve is. More point to mention, the shape of the bell curve is provided by the underlying standard deviation from median and mode of the given data. </a:t>
            </a:r>
          </a:p>
        </p:txBody>
      </p:sp>
      <p:sp>
        <p:nvSpPr>
          <p:cNvPr id="4" name="Slide Number Placeholder 3"/>
          <p:cNvSpPr>
            <a:spLocks noGrp="1"/>
          </p:cNvSpPr>
          <p:nvPr>
            <p:ph type="sldNum" sz="quarter" idx="10"/>
          </p:nvPr>
        </p:nvSpPr>
        <p:spPr/>
        <p:txBody>
          <a:bodyPr/>
          <a:lstStyle/>
          <a:p>
            <a:fld id="{28BDFD36-9361-404B-8297-0F3B245F375B}" type="slidenum">
              <a:rPr lang="en-US" smtClean="0"/>
              <a:t>12</a:t>
            </a:fld>
            <a:endParaRPr lang="en-US" dirty="0"/>
          </a:p>
        </p:txBody>
      </p:sp>
    </p:spTree>
    <p:extLst>
      <p:ext uri="{BB962C8B-B14F-4D97-AF65-F5344CB8AC3E}">
        <p14:creationId xmlns:p14="http://schemas.microsoft.com/office/powerpoint/2010/main" val="1059320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figure in the slide shows the Bell-Curve and it’s relationship with mean and standard deviation. </a:t>
            </a:r>
          </a:p>
        </p:txBody>
      </p:sp>
      <p:sp>
        <p:nvSpPr>
          <p:cNvPr id="4" name="Slide Number Placeholder 3"/>
          <p:cNvSpPr>
            <a:spLocks noGrp="1"/>
          </p:cNvSpPr>
          <p:nvPr>
            <p:ph type="sldNum" sz="quarter" idx="10"/>
          </p:nvPr>
        </p:nvSpPr>
        <p:spPr/>
        <p:txBody>
          <a:bodyPr/>
          <a:lstStyle/>
          <a:p>
            <a:fld id="{28BDFD36-9361-404B-8297-0F3B245F375B}" type="slidenum">
              <a:rPr lang="en-US" smtClean="0"/>
              <a:t>13</a:t>
            </a:fld>
            <a:endParaRPr lang="en-US" dirty="0"/>
          </a:p>
        </p:txBody>
      </p:sp>
    </p:spTree>
    <p:extLst>
      <p:ext uri="{BB962C8B-B14F-4D97-AF65-F5344CB8AC3E}">
        <p14:creationId xmlns:p14="http://schemas.microsoft.com/office/powerpoint/2010/main" val="3814361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expounds more about the standard scores. </a:t>
            </a:r>
          </a:p>
        </p:txBody>
      </p:sp>
      <p:sp>
        <p:nvSpPr>
          <p:cNvPr id="4" name="Slide Number Placeholder 3"/>
          <p:cNvSpPr>
            <a:spLocks noGrp="1"/>
          </p:cNvSpPr>
          <p:nvPr>
            <p:ph type="sldNum" sz="quarter" idx="10"/>
          </p:nvPr>
        </p:nvSpPr>
        <p:spPr/>
        <p:txBody>
          <a:bodyPr/>
          <a:lstStyle/>
          <a:p>
            <a:fld id="{28BDFD36-9361-404B-8297-0F3B245F375B}" type="slidenum">
              <a:rPr lang="en-US" smtClean="0"/>
              <a:t>14</a:t>
            </a:fld>
            <a:endParaRPr lang="en-US" dirty="0"/>
          </a:p>
        </p:txBody>
      </p:sp>
    </p:spTree>
    <p:extLst>
      <p:ext uri="{BB962C8B-B14F-4D97-AF65-F5344CB8AC3E}">
        <p14:creationId xmlns:p14="http://schemas.microsoft.com/office/powerpoint/2010/main" val="3265116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 the slide, the black line is the mean, while the Turquoise lines represents the standard deviation. </a:t>
            </a:r>
          </a:p>
        </p:txBody>
      </p:sp>
      <p:sp>
        <p:nvSpPr>
          <p:cNvPr id="4" name="Slide Number Placeholder 3"/>
          <p:cNvSpPr>
            <a:spLocks noGrp="1"/>
          </p:cNvSpPr>
          <p:nvPr>
            <p:ph type="sldNum" sz="quarter" idx="10"/>
          </p:nvPr>
        </p:nvSpPr>
        <p:spPr/>
        <p:txBody>
          <a:bodyPr/>
          <a:lstStyle/>
          <a:p>
            <a:fld id="{28BDFD36-9361-404B-8297-0F3B245F375B}" type="slidenum">
              <a:rPr lang="en-US" smtClean="0"/>
              <a:t>15</a:t>
            </a:fld>
            <a:endParaRPr lang="en-US" dirty="0"/>
          </a:p>
        </p:txBody>
      </p:sp>
    </p:spTree>
    <p:extLst>
      <p:ext uri="{BB962C8B-B14F-4D97-AF65-F5344CB8AC3E}">
        <p14:creationId xmlns:p14="http://schemas.microsoft.com/office/powerpoint/2010/main" val="2129593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gives some information about test-score. Basically, there are two types of test scores, raw scores and scaled scores. </a:t>
            </a:r>
          </a:p>
        </p:txBody>
      </p:sp>
      <p:sp>
        <p:nvSpPr>
          <p:cNvPr id="4" name="Slide Number Placeholder 3"/>
          <p:cNvSpPr>
            <a:spLocks noGrp="1"/>
          </p:cNvSpPr>
          <p:nvPr>
            <p:ph type="sldNum" sz="quarter" idx="10"/>
          </p:nvPr>
        </p:nvSpPr>
        <p:spPr/>
        <p:txBody>
          <a:bodyPr/>
          <a:lstStyle/>
          <a:p>
            <a:fld id="{28BDFD36-9361-404B-8297-0F3B245F375B}" type="slidenum">
              <a:rPr lang="en-US" smtClean="0"/>
              <a:t>16</a:t>
            </a:fld>
            <a:endParaRPr lang="en-US" dirty="0"/>
          </a:p>
        </p:txBody>
      </p:sp>
    </p:spTree>
    <p:extLst>
      <p:ext uri="{BB962C8B-B14F-4D97-AF65-F5344CB8AC3E}">
        <p14:creationId xmlns:p14="http://schemas.microsoft.com/office/powerpoint/2010/main" val="195946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gives the difference between the raw scores and scaled score. </a:t>
            </a:r>
          </a:p>
        </p:txBody>
      </p:sp>
      <p:sp>
        <p:nvSpPr>
          <p:cNvPr id="4" name="Slide Number Placeholder 3"/>
          <p:cNvSpPr>
            <a:spLocks noGrp="1"/>
          </p:cNvSpPr>
          <p:nvPr>
            <p:ph type="sldNum" sz="quarter" idx="10"/>
          </p:nvPr>
        </p:nvSpPr>
        <p:spPr/>
        <p:txBody>
          <a:bodyPr/>
          <a:lstStyle/>
          <a:p>
            <a:fld id="{28BDFD36-9361-404B-8297-0F3B245F375B}" type="slidenum">
              <a:rPr lang="en-US" smtClean="0"/>
              <a:t>17</a:t>
            </a:fld>
            <a:endParaRPr lang="en-US" dirty="0"/>
          </a:p>
        </p:txBody>
      </p:sp>
    </p:spTree>
    <p:extLst>
      <p:ext uri="{BB962C8B-B14F-4D97-AF65-F5344CB8AC3E}">
        <p14:creationId xmlns:p14="http://schemas.microsoft.com/office/powerpoint/2010/main" val="2802975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data in the slide shows the difference between the raw score and scaled score. Retrieved from; https://www.google.com/search?q=diagram+showing+scaled+scores+and+raw+scores&amp;source=lnms&amp;tbm=isch&amp;sa=X&amp;ved=0ahUKEwjZx-DFiqTdAhVSvxoKHd5ABU0Q_AUICigB&amp;biw=1366&amp;bih=672#imgrc=C_Wc-7yIud6TWM:</a:t>
            </a:r>
          </a:p>
        </p:txBody>
      </p:sp>
      <p:sp>
        <p:nvSpPr>
          <p:cNvPr id="4" name="Slide Number Placeholder 3"/>
          <p:cNvSpPr>
            <a:spLocks noGrp="1"/>
          </p:cNvSpPr>
          <p:nvPr>
            <p:ph type="sldNum" sz="quarter" idx="10"/>
          </p:nvPr>
        </p:nvSpPr>
        <p:spPr/>
        <p:txBody>
          <a:bodyPr/>
          <a:lstStyle/>
          <a:p>
            <a:fld id="{28BDFD36-9361-404B-8297-0F3B245F375B}" type="slidenum">
              <a:rPr lang="en-US" smtClean="0"/>
              <a:t>18</a:t>
            </a:fld>
            <a:endParaRPr lang="en-US" dirty="0"/>
          </a:p>
        </p:txBody>
      </p:sp>
    </p:spTree>
    <p:extLst>
      <p:ext uri="{BB962C8B-B14F-4D97-AF65-F5344CB8AC3E}">
        <p14:creationId xmlns:p14="http://schemas.microsoft.com/office/powerpoint/2010/main" val="1074349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slide presents the T-score and goes ahead to give the formula of calculating it. </a:t>
            </a:r>
          </a:p>
        </p:txBody>
      </p:sp>
      <p:sp>
        <p:nvSpPr>
          <p:cNvPr id="4" name="Slide Number Placeholder 3"/>
          <p:cNvSpPr>
            <a:spLocks noGrp="1"/>
          </p:cNvSpPr>
          <p:nvPr>
            <p:ph type="sldNum" sz="quarter" idx="10"/>
          </p:nvPr>
        </p:nvSpPr>
        <p:spPr/>
        <p:txBody>
          <a:bodyPr/>
          <a:lstStyle/>
          <a:p>
            <a:fld id="{28BDFD36-9361-404B-8297-0F3B245F375B}" type="slidenum">
              <a:rPr lang="en-US" smtClean="0"/>
              <a:t>19</a:t>
            </a:fld>
            <a:endParaRPr lang="en-US" dirty="0"/>
          </a:p>
        </p:txBody>
      </p:sp>
    </p:spTree>
    <p:extLst>
      <p:ext uri="{BB962C8B-B14F-4D97-AF65-F5344CB8AC3E}">
        <p14:creationId xmlns:p14="http://schemas.microsoft.com/office/powerpoint/2010/main" val="269894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Z-score. It goes ahead to give the formula used in calculating it. </a:t>
            </a:r>
          </a:p>
        </p:txBody>
      </p:sp>
      <p:sp>
        <p:nvSpPr>
          <p:cNvPr id="4" name="Slide Number Placeholder 3"/>
          <p:cNvSpPr>
            <a:spLocks noGrp="1"/>
          </p:cNvSpPr>
          <p:nvPr>
            <p:ph type="sldNum" sz="quarter" idx="10"/>
          </p:nvPr>
        </p:nvSpPr>
        <p:spPr/>
        <p:txBody>
          <a:bodyPr/>
          <a:lstStyle/>
          <a:p>
            <a:fld id="{28BDFD36-9361-404B-8297-0F3B245F375B}" type="slidenum">
              <a:rPr lang="en-US" smtClean="0"/>
              <a:t>20</a:t>
            </a:fld>
            <a:endParaRPr lang="en-US" dirty="0"/>
          </a:p>
        </p:txBody>
      </p:sp>
    </p:spTree>
    <p:extLst>
      <p:ext uri="{BB962C8B-B14F-4D97-AF65-F5344CB8AC3E}">
        <p14:creationId xmlns:p14="http://schemas.microsoft.com/office/powerpoint/2010/main" val="3131727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chart in this slide is going to help you when deciding whether to use Z-score or T-score</a:t>
            </a:r>
          </a:p>
        </p:txBody>
      </p:sp>
      <p:sp>
        <p:nvSpPr>
          <p:cNvPr id="4" name="Slide Number Placeholder 3"/>
          <p:cNvSpPr>
            <a:spLocks noGrp="1"/>
          </p:cNvSpPr>
          <p:nvPr>
            <p:ph type="sldNum" sz="quarter" idx="10"/>
          </p:nvPr>
        </p:nvSpPr>
        <p:spPr/>
        <p:txBody>
          <a:bodyPr/>
          <a:lstStyle/>
          <a:p>
            <a:fld id="{28BDFD36-9361-404B-8297-0F3B245F375B}" type="slidenum">
              <a:rPr lang="en-US" smtClean="0"/>
              <a:t>21</a:t>
            </a:fld>
            <a:endParaRPr lang="en-US" dirty="0"/>
          </a:p>
        </p:txBody>
      </p:sp>
    </p:spTree>
    <p:extLst>
      <p:ext uri="{BB962C8B-B14F-4D97-AF65-F5344CB8AC3E}">
        <p14:creationId xmlns:p14="http://schemas.microsoft.com/office/powerpoint/2010/main" val="2599163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shows the percentile. As per the slide, Percentile is a measure that is used in descriptive statistics to show the value below which a certain value lies in the observation group.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8BDFD36-9361-404B-8297-0F3B245F375B}" type="slidenum">
              <a:rPr lang="en-US" smtClean="0"/>
              <a:t>22</a:t>
            </a:fld>
            <a:endParaRPr lang="en-US" dirty="0"/>
          </a:p>
        </p:txBody>
      </p:sp>
    </p:spTree>
    <p:extLst>
      <p:ext uri="{BB962C8B-B14F-4D97-AF65-F5344CB8AC3E}">
        <p14:creationId xmlns:p14="http://schemas.microsoft.com/office/powerpoint/2010/main" val="1026730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part concludes the entire project presentation.  As per the slide, the descriptive statistic is a prerequisite to be carried out before inferential statistics. </a:t>
            </a:r>
          </a:p>
          <a:p>
            <a:r>
              <a:rPr lang="en-US"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0"/>
          </p:nvPr>
        </p:nvSpPr>
        <p:spPr/>
        <p:txBody>
          <a:bodyPr/>
          <a:lstStyle/>
          <a:p>
            <a:fld id="{28BDFD36-9361-404B-8297-0F3B245F375B}" type="slidenum">
              <a:rPr lang="en-US" smtClean="0"/>
              <a:t>23</a:t>
            </a:fld>
            <a:endParaRPr lang="en-US" dirty="0"/>
          </a:p>
        </p:txBody>
      </p:sp>
    </p:spTree>
    <p:extLst>
      <p:ext uri="{BB962C8B-B14F-4D97-AF65-F5344CB8AC3E}">
        <p14:creationId xmlns:p14="http://schemas.microsoft.com/office/powerpoint/2010/main" val="1654500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Goodbye!</a:t>
            </a:r>
          </a:p>
        </p:txBody>
      </p:sp>
      <p:sp>
        <p:nvSpPr>
          <p:cNvPr id="4" name="Slide Number Placeholder 3"/>
          <p:cNvSpPr>
            <a:spLocks noGrp="1"/>
          </p:cNvSpPr>
          <p:nvPr>
            <p:ph type="sldNum" sz="quarter" idx="10"/>
          </p:nvPr>
        </p:nvSpPr>
        <p:spPr/>
        <p:txBody>
          <a:bodyPr/>
          <a:lstStyle/>
          <a:p>
            <a:fld id="{28BDFD36-9361-404B-8297-0F3B245F375B}" type="slidenum">
              <a:rPr lang="en-US" smtClean="0"/>
              <a:t>24</a:t>
            </a:fld>
            <a:endParaRPr lang="en-US" dirty="0"/>
          </a:p>
        </p:txBody>
      </p:sp>
    </p:spTree>
    <p:extLst>
      <p:ext uri="{BB962C8B-B14F-4D97-AF65-F5344CB8AC3E}">
        <p14:creationId xmlns:p14="http://schemas.microsoft.com/office/powerpoint/2010/main" val="235524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3744730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2863984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1221748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2898770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3148392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372389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4125355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3513304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1508841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3873422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19181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555504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82686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3093958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2922333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D3EC69-C6B4-4B8A-BBE4-86E7AAB36FF7}" type="datetimeFigureOut">
              <a:rPr lang="en-US" smtClean="0"/>
              <a:t>9/5/2018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F5D6CA-52F7-40F1-92F1-06B2E098866C}" type="slidenum">
              <a:rPr lang="en-US" smtClean="0"/>
              <a:t>‹#›</a:t>
            </a:fld>
            <a:endParaRPr lang="en-US" dirty="0"/>
          </a:p>
        </p:txBody>
      </p:sp>
    </p:spTree>
    <p:extLst>
      <p:ext uri="{BB962C8B-B14F-4D97-AF65-F5344CB8AC3E}">
        <p14:creationId xmlns:p14="http://schemas.microsoft.com/office/powerpoint/2010/main" val="2502860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6D3EC69-C6B4-4B8A-BBE4-86E7AAB36FF7}" type="datetimeFigureOut">
              <a:rPr lang="en-US" smtClean="0"/>
              <a:t>9/5/2018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1F5D6CA-52F7-40F1-92F1-06B2E098866C}" type="slidenum">
              <a:rPr lang="en-US" smtClean="0"/>
              <a:t>‹#›</a:t>
            </a:fld>
            <a:endParaRPr lang="en-US" dirty="0"/>
          </a:p>
        </p:txBody>
      </p:sp>
    </p:spTree>
    <p:extLst>
      <p:ext uri="{BB962C8B-B14F-4D97-AF65-F5344CB8AC3E}">
        <p14:creationId xmlns:p14="http://schemas.microsoft.com/office/powerpoint/2010/main" val="274498953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4C470-0BE5-4639-8BBA-3DF70126A98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9E8B7BF-B9ED-420D-8AB8-A50D598830B0}"/>
              </a:ext>
            </a:extLst>
          </p:cNvPr>
          <p:cNvSpPr>
            <a:spLocks noGrp="1"/>
          </p:cNvSpPr>
          <p:nvPr>
            <p:ph idx="1"/>
          </p:nvPr>
        </p:nvSpPr>
        <p:spPr/>
        <p:txBody>
          <a:bodyPr/>
          <a:lstStyle/>
          <a:p>
            <a:pPr algn="ctr"/>
            <a:r>
              <a:rPr lang="en-US" dirty="0">
                <a:latin typeface="Times New Roman" panose="02020603050405020304" pitchFamily="18" charset="0"/>
                <a:cs typeface="Times New Roman" panose="02020603050405020304" pitchFamily="18" charset="0"/>
              </a:rPr>
              <a:t>Student </a:t>
            </a:r>
          </a:p>
          <a:p>
            <a:pPr algn="ctr"/>
            <a:r>
              <a:rPr lang="en-US" dirty="0">
                <a:latin typeface="Times New Roman" panose="02020603050405020304" pitchFamily="18" charset="0"/>
                <a:cs typeface="Times New Roman" panose="02020603050405020304" pitchFamily="18" charset="0"/>
              </a:rPr>
              <a:t>Institution </a:t>
            </a:r>
          </a:p>
          <a:p>
            <a:pPr algn="ctr"/>
            <a:r>
              <a:rPr lang="en-US" dirty="0">
                <a:latin typeface="Times New Roman" panose="02020603050405020304" pitchFamily="18" charset="0"/>
                <a:cs typeface="Times New Roman" panose="02020603050405020304" pitchFamily="18" charset="0"/>
              </a:rPr>
              <a:t>Instructor</a:t>
            </a:r>
          </a:p>
          <a:p>
            <a:pPr algn="ctr"/>
            <a:r>
              <a:rPr lang="en-US" dirty="0">
                <a:latin typeface="Times New Roman" panose="02020603050405020304" pitchFamily="18" charset="0"/>
                <a:cs typeface="Times New Roman" panose="02020603050405020304" pitchFamily="18" charset="0"/>
              </a:rPr>
              <a:t>Course</a:t>
            </a:r>
          </a:p>
          <a:p>
            <a:pPr algn="ctr"/>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576292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7CEBC-F5B4-4163-979E-4E163960F81E}"/>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Descriptive Statistics</a:t>
            </a:r>
          </a:p>
        </p:txBody>
      </p:sp>
      <p:sp>
        <p:nvSpPr>
          <p:cNvPr id="3" name="Subtitle 2">
            <a:extLst>
              <a:ext uri="{FF2B5EF4-FFF2-40B4-BE49-F238E27FC236}">
                <a16:creationId xmlns:a16="http://schemas.microsoft.com/office/drawing/2014/main" id="{52EE8E92-A099-4456-A292-510D9B9E4A0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60291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7B276-34B8-4935-A5CC-86A55849589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Descriptive Statistics-Introduction</a:t>
            </a:r>
          </a:p>
        </p:txBody>
      </p:sp>
      <p:sp>
        <p:nvSpPr>
          <p:cNvPr id="3" name="Content Placeholder 2">
            <a:extLst>
              <a:ext uri="{FF2B5EF4-FFF2-40B4-BE49-F238E27FC236}">
                <a16:creationId xmlns:a16="http://schemas.microsoft.com/office/drawing/2014/main" id="{6ECC9765-E88D-4C34-AA23-CA814F94855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Descriptive statistics is used in analyzing and represent the data that have been collected previously, (Mendenhall et al, 2016). </a:t>
            </a:r>
          </a:p>
          <a:p>
            <a:r>
              <a:rPr lang="en-US" dirty="0">
                <a:latin typeface="Times New Roman" panose="02020603050405020304" pitchFamily="18" charset="0"/>
                <a:cs typeface="Times New Roman" panose="02020603050405020304" pitchFamily="18" charset="0"/>
              </a:rPr>
              <a:t>It incorporates ranges, frequency counts, means, modes and median scores and standard deviation.</a:t>
            </a:r>
          </a:p>
          <a:p>
            <a:r>
              <a:rPr lang="en-US" dirty="0">
                <a:latin typeface="Times New Roman" panose="02020603050405020304" pitchFamily="18" charset="0"/>
                <a:cs typeface="Times New Roman" panose="02020603050405020304" pitchFamily="18" charset="0"/>
              </a:rPr>
              <a:t>The imperative concepts to understand in descriptive statistics are variables and distribution.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0158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1762-2934-49DA-98B4-212256F1AEC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Variables and Distributions</a:t>
            </a:r>
          </a:p>
        </p:txBody>
      </p:sp>
      <p:sp>
        <p:nvSpPr>
          <p:cNvPr id="3" name="Content Placeholder 2">
            <a:extLst>
              <a:ext uri="{FF2B5EF4-FFF2-40B4-BE49-F238E27FC236}">
                <a16:creationId xmlns:a16="http://schemas.microsoft.com/office/drawing/2014/main" id="{75958867-0DAF-42E7-BC23-70698583C8A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Variables- are things that are taken into account in the study, including distinct possibilities and distinct aspects that are to be studied. </a:t>
            </a:r>
          </a:p>
          <a:p>
            <a:r>
              <a:rPr lang="en-US" dirty="0">
                <a:latin typeface="Times New Roman" panose="02020603050405020304" pitchFamily="18" charset="0"/>
                <a:cs typeface="Times New Roman" panose="02020603050405020304" pitchFamily="18" charset="0"/>
              </a:rPr>
              <a:t>There are three types of variables;</a:t>
            </a:r>
          </a:p>
          <a:p>
            <a:r>
              <a:rPr lang="en-US" dirty="0">
                <a:latin typeface="Times New Roman" panose="02020603050405020304" pitchFamily="18" charset="0"/>
                <a:cs typeface="Times New Roman" panose="02020603050405020304" pitchFamily="18" charset="0"/>
              </a:rPr>
              <a:t>Nominal variables</a:t>
            </a:r>
          </a:p>
          <a:p>
            <a:r>
              <a:rPr lang="en-US" dirty="0">
                <a:latin typeface="Times New Roman" panose="02020603050405020304" pitchFamily="18" charset="0"/>
                <a:cs typeface="Times New Roman" panose="02020603050405020304" pitchFamily="18" charset="0"/>
              </a:rPr>
              <a:t>Ordinal variables</a:t>
            </a:r>
          </a:p>
          <a:p>
            <a:r>
              <a:rPr lang="en-US" dirty="0">
                <a:latin typeface="Times New Roman" panose="02020603050405020304" pitchFamily="18" charset="0"/>
                <a:cs typeface="Times New Roman" panose="02020603050405020304" pitchFamily="18" charset="0"/>
              </a:rPr>
              <a:t>Interval variables</a:t>
            </a:r>
          </a:p>
          <a:p>
            <a:pPr marL="0" indent="0">
              <a:buNone/>
            </a:pPr>
            <a:r>
              <a:rPr lang="en-US" dirty="0">
                <a:latin typeface="Times New Roman" panose="02020603050405020304" pitchFamily="18" charset="0"/>
                <a:cs typeface="Times New Roman" panose="02020603050405020304" pitchFamily="18" charset="0"/>
              </a:rPr>
              <a:t>The distribution on the other hand is  a pattern of data collected that is used for easy analysis.</a:t>
            </a:r>
          </a:p>
        </p:txBody>
      </p:sp>
    </p:spTree>
    <p:extLst>
      <p:ext uri="{BB962C8B-B14F-4D97-AF65-F5344CB8AC3E}">
        <p14:creationId xmlns:p14="http://schemas.microsoft.com/office/powerpoint/2010/main" val="1173518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AC7D-1962-4669-BE67-283AC8CC880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Reliability</a:t>
            </a:r>
          </a:p>
        </p:txBody>
      </p:sp>
      <p:sp>
        <p:nvSpPr>
          <p:cNvPr id="3" name="Content Placeholder 2">
            <a:extLst>
              <a:ext uri="{FF2B5EF4-FFF2-40B4-BE49-F238E27FC236}">
                <a16:creationId xmlns:a16="http://schemas.microsoft.com/office/drawing/2014/main" id="{6B3E8C77-3422-4876-9A4E-B38BE2DA74D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Reliability, in descriptive statistics is measure of the extend to which the instrument administered is going to yield the same type of results after several trial.</a:t>
            </a:r>
          </a:p>
          <a:p>
            <a:r>
              <a:rPr lang="en-US" dirty="0">
                <a:latin typeface="Times New Roman" panose="02020603050405020304" pitchFamily="18" charset="0"/>
                <a:cs typeface="Times New Roman" panose="02020603050405020304" pitchFamily="18" charset="0"/>
              </a:rPr>
              <a:t>The reliability can be ascertained using test-retest method, inter-rarer reliability, split-halves method, internal consistency method and alternative form method. </a:t>
            </a:r>
          </a:p>
          <a:p>
            <a:r>
              <a:rPr lang="en-US" dirty="0">
                <a:latin typeface="Times New Roman" panose="02020603050405020304" pitchFamily="18" charset="0"/>
                <a:cs typeface="Times New Roman" panose="02020603050405020304" pitchFamily="18" charset="0"/>
              </a:rPr>
              <a:t>Moreover, in estimation of the reliability of the study, the Spearman-Brown Correction is basically to be applied. </a:t>
            </a:r>
          </a:p>
        </p:txBody>
      </p:sp>
    </p:spTree>
    <p:extLst>
      <p:ext uri="{BB962C8B-B14F-4D97-AF65-F5344CB8AC3E}">
        <p14:creationId xmlns:p14="http://schemas.microsoft.com/office/powerpoint/2010/main" val="245443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55DB5-B2F7-4EA0-9C7D-4AE76174B67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Validity </a:t>
            </a:r>
          </a:p>
        </p:txBody>
      </p:sp>
      <p:sp>
        <p:nvSpPr>
          <p:cNvPr id="3" name="Content Placeholder 2">
            <a:extLst>
              <a:ext uri="{FF2B5EF4-FFF2-40B4-BE49-F238E27FC236}">
                <a16:creationId xmlns:a16="http://schemas.microsoft.com/office/drawing/2014/main" id="{9BD14B30-4254-4BEE-9F0E-D33486575A7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Validity goes hand in hand with reliability, which are two important aspects that are used when designing a survey instrument. </a:t>
            </a:r>
          </a:p>
          <a:p>
            <a:r>
              <a:rPr lang="en-US" dirty="0">
                <a:latin typeface="Times New Roman" panose="02020603050405020304" pitchFamily="18" charset="0"/>
                <a:cs typeface="Times New Roman" panose="02020603050405020304" pitchFamily="18" charset="0"/>
              </a:rPr>
              <a:t>Validity, as it is used in descriptive statistics, is used to refer to the extent to which the instrument used measures what is designed to measure. </a:t>
            </a:r>
          </a:p>
          <a:p>
            <a:r>
              <a:rPr lang="en-US" dirty="0">
                <a:latin typeface="Times New Roman" panose="02020603050405020304" pitchFamily="18" charset="0"/>
                <a:cs typeface="Times New Roman" panose="02020603050405020304" pitchFamily="18" charset="0"/>
              </a:rPr>
              <a:t>There are three types of validity in research;</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Criterion-related validity</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Construct validity</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Content validity</a:t>
            </a:r>
          </a:p>
        </p:txBody>
      </p:sp>
    </p:spTree>
    <p:extLst>
      <p:ext uri="{BB962C8B-B14F-4D97-AF65-F5344CB8AC3E}">
        <p14:creationId xmlns:p14="http://schemas.microsoft.com/office/powerpoint/2010/main" val="149761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2772-9410-4105-84DE-52E04505243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Mean, Mode and Median</a:t>
            </a:r>
          </a:p>
        </p:txBody>
      </p:sp>
      <p:sp>
        <p:nvSpPr>
          <p:cNvPr id="3" name="Content Placeholder 2">
            <a:extLst>
              <a:ext uri="{FF2B5EF4-FFF2-40B4-BE49-F238E27FC236}">
                <a16:creationId xmlns:a16="http://schemas.microsoft.com/office/drawing/2014/main" id="{BF224DDC-36C6-4E83-AAA2-D2C53C3D6FD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Mean,  mode and median are measures of central tendencies.</a:t>
            </a:r>
          </a:p>
          <a:p>
            <a:r>
              <a:rPr lang="en-US" dirty="0">
                <a:latin typeface="Times New Roman" panose="02020603050405020304" pitchFamily="18" charset="0"/>
                <a:cs typeface="Times New Roman" panose="02020603050405020304" pitchFamily="18" charset="0"/>
              </a:rPr>
              <a:t>The measures of central tendencies are also known as averages. </a:t>
            </a:r>
          </a:p>
          <a:p>
            <a:r>
              <a:rPr lang="en-US" dirty="0">
                <a:latin typeface="Times New Roman" panose="02020603050405020304" pitchFamily="18" charset="0"/>
                <a:cs typeface="Times New Roman" panose="02020603050405020304" pitchFamily="18" charset="0"/>
              </a:rPr>
              <a:t>Mean is used for both continuous and discrete data, though is mostly used for the continuous data, (McEwen et al, 2015).</a:t>
            </a:r>
          </a:p>
          <a:p>
            <a:r>
              <a:rPr lang="en-US" dirty="0">
                <a:latin typeface="Times New Roman" panose="02020603050405020304" pitchFamily="18" charset="0"/>
                <a:cs typeface="Times New Roman" panose="02020603050405020304" pitchFamily="18" charset="0"/>
              </a:rPr>
              <a:t> It is measured  by adding all the values and dividing by the number of values.</a:t>
            </a:r>
          </a:p>
          <a:p>
            <a:r>
              <a:rPr lang="en-US" dirty="0">
                <a:latin typeface="Times New Roman" panose="02020603050405020304" pitchFamily="18" charset="0"/>
                <a:cs typeface="Times New Roman" panose="02020603050405020304" pitchFamily="18" charset="0"/>
              </a:rPr>
              <a:t>The formula for sample mean is:                                   or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4" name="Picture 2" descr="https://statistics.laerd.com/statistical-guides/img/measures-of-central-tendency-1.png">
            <a:extLst>
              <a:ext uri="{FF2B5EF4-FFF2-40B4-BE49-F238E27FC236}">
                <a16:creationId xmlns:a16="http://schemas.microsoft.com/office/drawing/2014/main" id="{DDFED9A8-442D-4911-BD36-0F3FED5A2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1688" y="4457700"/>
            <a:ext cx="2595562" cy="7239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statistics.laerd.com/statistical-guides/img/measures-of-central-tendency-4.png">
            <a:extLst>
              <a:ext uri="{FF2B5EF4-FFF2-40B4-BE49-F238E27FC236}">
                <a16:creationId xmlns:a16="http://schemas.microsoft.com/office/drawing/2014/main" id="{B628D5DA-A353-4464-B1CC-F8D088B7CC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2575" y="4533900"/>
            <a:ext cx="952500" cy="66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09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BC23-E6E2-4DB0-BCE4-6334DB9537D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Mean, Mode and Median</a:t>
            </a:r>
          </a:p>
        </p:txBody>
      </p:sp>
      <p:pic>
        <p:nvPicPr>
          <p:cNvPr id="12290" name="Picture 2" descr="Image result for mean median mode graph">
            <a:extLst>
              <a:ext uri="{FF2B5EF4-FFF2-40B4-BE49-F238E27FC236}">
                <a16:creationId xmlns:a16="http://schemas.microsoft.com/office/drawing/2014/main" id="{093865DF-50AF-4488-85D5-074E1C722DF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52600" y="2148681"/>
            <a:ext cx="8553449" cy="370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430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379A9-CDC3-4933-9A92-86F742F0A7B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Mean, Mode and Median</a:t>
            </a:r>
          </a:p>
        </p:txBody>
      </p:sp>
      <p:sp>
        <p:nvSpPr>
          <p:cNvPr id="3" name="Content Placeholder 2">
            <a:extLst>
              <a:ext uri="{FF2B5EF4-FFF2-40B4-BE49-F238E27FC236}">
                <a16:creationId xmlns:a16="http://schemas.microsoft.com/office/drawing/2014/main" id="{E52652D1-57F0-4038-A7CC-EE261BD678C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Mode is the most frequent or common data.</a:t>
            </a:r>
          </a:p>
          <a:p>
            <a:r>
              <a:rPr lang="en-US" dirty="0">
                <a:latin typeface="Times New Roman" panose="02020603050405020304" pitchFamily="18" charset="0"/>
                <a:cs typeface="Times New Roman" panose="02020603050405020304" pitchFamily="18" charset="0"/>
              </a:rPr>
              <a:t>On histogram or bar chart, the most frequent data is the highest bar. </a:t>
            </a:r>
          </a:p>
          <a:p>
            <a:endParaRPr lang="en-US" dirty="0">
              <a:latin typeface="Times New Roman" panose="02020603050405020304" pitchFamily="18" charset="0"/>
              <a:cs typeface="Times New Roman" panose="02020603050405020304" pitchFamily="18" charset="0"/>
            </a:endParaRPr>
          </a:p>
        </p:txBody>
      </p:sp>
      <p:pic>
        <p:nvPicPr>
          <p:cNvPr id="2050" name="Picture 2" descr="https://statistics.laerd.com/statistical-guides/img/mode-1.png">
            <a:extLst>
              <a:ext uri="{FF2B5EF4-FFF2-40B4-BE49-F238E27FC236}">
                <a16:creationId xmlns:a16="http://schemas.microsoft.com/office/drawing/2014/main" id="{AD34E325-B63B-4C5C-8AC5-6D50E47AB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7650" y="2787242"/>
            <a:ext cx="4629150" cy="2699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505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88BD-A218-441E-963C-2CE8AD64B10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Mean, Mode and Median</a:t>
            </a:r>
          </a:p>
        </p:txBody>
      </p:sp>
      <p:sp>
        <p:nvSpPr>
          <p:cNvPr id="3" name="Content Placeholder 2">
            <a:extLst>
              <a:ext uri="{FF2B5EF4-FFF2-40B4-BE49-F238E27FC236}">
                <a16:creationId xmlns:a16="http://schemas.microsoft.com/office/drawing/2014/main" id="{A2280B66-4534-40CD-A36E-DE9CDE440648}"/>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Median is the middle score of the set of data that is already arranged in order of magnitude, either in ascending or descending order.</a:t>
            </a:r>
          </a:p>
          <a:p>
            <a:r>
              <a:rPr lang="en-US" dirty="0">
                <a:latin typeface="Times New Roman" panose="02020603050405020304" pitchFamily="18" charset="0"/>
                <a:cs typeface="Times New Roman" panose="02020603050405020304" pitchFamily="18" charset="0"/>
              </a:rPr>
              <a:t>The median is not easily affected by the outliers and skewed data. </a:t>
            </a:r>
          </a:p>
          <a:p>
            <a:r>
              <a:rPr lang="en-US" dirty="0">
                <a:latin typeface="Times New Roman" panose="02020603050405020304" pitchFamily="18" charset="0"/>
                <a:cs typeface="Times New Roman" panose="02020603050405020304" pitchFamily="18" charset="0"/>
              </a:rPr>
              <a:t>For example; suppose we have the following data.</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first step is to arrange the data in order of magnitude, in my case I will use ascending order.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 this case, the median mark is the one at the middle. Which is 56. </a:t>
            </a:r>
          </a:p>
          <a:p>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01417BD-74F5-46B4-8C69-27EFED2E27C6}"/>
              </a:ext>
            </a:extLst>
          </p:cNvPr>
          <p:cNvPicPr>
            <a:picLocks noChangeAspect="1"/>
          </p:cNvPicPr>
          <p:nvPr/>
        </p:nvPicPr>
        <p:blipFill>
          <a:blip r:embed="rId3"/>
          <a:stretch>
            <a:fillRect/>
          </a:stretch>
        </p:blipFill>
        <p:spPr>
          <a:xfrm>
            <a:off x="1428700" y="3535363"/>
            <a:ext cx="8258225" cy="465931"/>
          </a:xfrm>
          <a:prstGeom prst="rect">
            <a:avLst/>
          </a:prstGeom>
        </p:spPr>
      </p:pic>
      <p:pic>
        <p:nvPicPr>
          <p:cNvPr id="5" name="Picture 4">
            <a:extLst>
              <a:ext uri="{FF2B5EF4-FFF2-40B4-BE49-F238E27FC236}">
                <a16:creationId xmlns:a16="http://schemas.microsoft.com/office/drawing/2014/main" id="{EED69EC5-AE60-4083-94AC-6B920BDDB6B3}"/>
              </a:ext>
            </a:extLst>
          </p:cNvPr>
          <p:cNvPicPr>
            <a:picLocks noChangeAspect="1"/>
          </p:cNvPicPr>
          <p:nvPr/>
        </p:nvPicPr>
        <p:blipFill>
          <a:blip r:embed="rId4"/>
          <a:stretch>
            <a:fillRect/>
          </a:stretch>
        </p:blipFill>
        <p:spPr>
          <a:xfrm>
            <a:off x="1428700" y="4777648"/>
            <a:ext cx="8258224" cy="622961"/>
          </a:xfrm>
          <a:prstGeom prst="rect">
            <a:avLst/>
          </a:prstGeom>
        </p:spPr>
      </p:pic>
    </p:spTree>
    <p:extLst>
      <p:ext uri="{BB962C8B-B14F-4D97-AF65-F5344CB8AC3E}">
        <p14:creationId xmlns:p14="http://schemas.microsoft.com/office/powerpoint/2010/main" val="2410455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FF04-9623-482C-A272-67FDA20100F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Standard Deviation</a:t>
            </a:r>
          </a:p>
        </p:txBody>
      </p:sp>
      <p:sp>
        <p:nvSpPr>
          <p:cNvPr id="3" name="Content Placeholder 2">
            <a:extLst>
              <a:ext uri="{FF2B5EF4-FFF2-40B4-BE49-F238E27FC236}">
                <a16:creationId xmlns:a16="http://schemas.microsoft.com/office/drawing/2014/main" id="{1A59782B-BC9C-485D-A180-8CCEBEAC659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Standard deviation is a measurement that is used in descriptive statistics basically to quantify data dispersion in a set of values. </a:t>
            </a:r>
          </a:p>
          <a:p>
            <a:r>
              <a:rPr lang="en-US" dirty="0">
                <a:latin typeface="Times New Roman" panose="02020603050405020304" pitchFamily="18" charset="0"/>
                <a:cs typeface="Times New Roman" panose="02020603050405020304" pitchFamily="18" charset="0"/>
              </a:rPr>
              <a:t>Standard deviation can only me calculated after the mean is calculated, since it represents the percentage of the data collected. </a:t>
            </a:r>
          </a:p>
          <a:p>
            <a:r>
              <a:rPr lang="en-US" dirty="0">
                <a:latin typeface="Times New Roman" panose="02020603050405020304" pitchFamily="18" charset="0"/>
                <a:cs typeface="Times New Roman" panose="02020603050405020304" pitchFamily="18" charset="0"/>
              </a:rPr>
              <a:t>The lower the standard deviation, the closer the data to mean and the higher the standard deviation, the wider the range values of data. </a:t>
            </a:r>
          </a:p>
          <a:p>
            <a:r>
              <a:rPr lang="en-US" dirty="0">
                <a:latin typeface="Times New Roman" panose="02020603050405020304" pitchFamily="18" charset="0"/>
                <a:cs typeface="Times New Roman" panose="02020603050405020304" pitchFamily="18" charset="0"/>
              </a:rPr>
              <a:t>The formula for the standard deviation is as  follows.</a:t>
            </a:r>
          </a:p>
          <a:p>
            <a:endParaRPr lang="en-US"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DA74DD67-7C6B-4AB0-AD33-72EA24CD37BC}"/>
              </a:ext>
            </a:extLst>
          </p:cNvPr>
          <p:cNvPicPr>
            <a:picLocks noChangeAspect="1"/>
          </p:cNvPicPr>
          <p:nvPr/>
        </p:nvPicPr>
        <p:blipFill>
          <a:blip r:embed="rId3"/>
          <a:stretch>
            <a:fillRect/>
          </a:stretch>
        </p:blipFill>
        <p:spPr>
          <a:xfrm>
            <a:off x="1809750" y="4948237"/>
            <a:ext cx="2838450" cy="900113"/>
          </a:xfrm>
          <a:prstGeom prst="rect">
            <a:avLst/>
          </a:prstGeom>
        </p:spPr>
      </p:pic>
    </p:spTree>
    <p:extLst>
      <p:ext uri="{BB962C8B-B14F-4D97-AF65-F5344CB8AC3E}">
        <p14:creationId xmlns:p14="http://schemas.microsoft.com/office/powerpoint/2010/main" val="831390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00E88-D40F-416F-AEEB-71EF954E3FF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Bell Curve</a:t>
            </a:r>
          </a:p>
        </p:txBody>
      </p:sp>
      <p:sp>
        <p:nvSpPr>
          <p:cNvPr id="3" name="Content Placeholder 2">
            <a:extLst>
              <a:ext uri="{FF2B5EF4-FFF2-40B4-BE49-F238E27FC236}">
                <a16:creationId xmlns:a16="http://schemas.microsoft.com/office/drawing/2014/main" id="{F2FF62CD-FF06-4163-A4BB-B1547ACAC4F8}"/>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Bell curve is a type of variable representation which is also known as normal distribution.</a:t>
            </a:r>
          </a:p>
          <a:p>
            <a:r>
              <a:rPr lang="en-US" dirty="0">
                <a:latin typeface="Times New Roman" panose="02020603050405020304" pitchFamily="18" charset="0"/>
                <a:cs typeface="Times New Roman" panose="02020603050405020304" pitchFamily="18" charset="0"/>
              </a:rPr>
              <a:t>The term bell-curve emanates from the fact that the graph used to display normal distribution in a bell-shaped line.</a:t>
            </a:r>
          </a:p>
          <a:p>
            <a:r>
              <a:rPr lang="en-US" dirty="0">
                <a:latin typeface="Times New Roman" panose="02020603050405020304" pitchFamily="18" charset="0"/>
                <a:cs typeface="Times New Roman" panose="02020603050405020304" pitchFamily="18" charset="0"/>
              </a:rPr>
              <a:t>The top most part of the curve shows the most probable event in a series of variable data, while the rest represents the most probable events.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1077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F6915-05E3-4384-B10A-3B7250EB32B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Bell- Curve</a:t>
            </a:r>
          </a:p>
        </p:txBody>
      </p:sp>
      <p:sp>
        <p:nvSpPr>
          <p:cNvPr id="5" name="Content Placeholder 4">
            <a:extLst>
              <a:ext uri="{FF2B5EF4-FFF2-40B4-BE49-F238E27FC236}">
                <a16:creationId xmlns:a16="http://schemas.microsoft.com/office/drawing/2014/main" id="{DEF661B4-6FE9-4909-8CB7-A8D99CB08844}"/>
              </a:ext>
            </a:extLst>
          </p:cNvPr>
          <p:cNvSpPr>
            <a:spLocks noGrp="1"/>
          </p:cNvSpPr>
          <p:nvPr>
            <p:ph idx="1"/>
          </p:nvPr>
        </p:nvSpPr>
        <p:spPr/>
        <p:txBody>
          <a:bodyPr/>
          <a:lstStyle/>
          <a:p>
            <a:endParaRPr lang="en-US" dirty="0"/>
          </a:p>
        </p:txBody>
      </p:sp>
      <p:pic>
        <p:nvPicPr>
          <p:cNvPr id="5124" name="Picture 4" descr="Related image">
            <a:extLst>
              <a:ext uri="{FF2B5EF4-FFF2-40B4-BE49-F238E27FC236}">
                <a16:creationId xmlns:a16="http://schemas.microsoft.com/office/drawing/2014/main" id="{6CE42D87-6186-4A4B-800E-71B458FF1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3950" y="1875610"/>
            <a:ext cx="9315450" cy="3725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623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FF4D-90C6-4F49-832E-22A9507F611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Standard Scores</a:t>
            </a:r>
          </a:p>
        </p:txBody>
      </p:sp>
      <p:sp>
        <p:nvSpPr>
          <p:cNvPr id="3" name="Content Placeholder 2">
            <a:extLst>
              <a:ext uri="{FF2B5EF4-FFF2-40B4-BE49-F238E27FC236}">
                <a16:creationId xmlns:a16="http://schemas.microsoft.com/office/drawing/2014/main" id="{19F503A0-4ED8-481E-912A-B491AD70E6D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Standard scores are mainly used to place scores for any individual on any variable set of data having any standard deviation and mean on the same standard scale for easy comparison, (Hinton, 2014).</a:t>
            </a:r>
          </a:p>
          <a:p>
            <a:r>
              <a:rPr lang="en-US" dirty="0">
                <a:latin typeface="Times New Roman" panose="02020603050405020304" pitchFamily="18" charset="0"/>
                <a:cs typeface="Times New Roman" panose="02020603050405020304" pitchFamily="18" charset="0"/>
              </a:rPr>
              <a:t>Thus, the standard scores are used in making the comparison of the individuals and variables easier. </a:t>
            </a:r>
          </a:p>
          <a:p>
            <a:r>
              <a:rPr lang="en-US" dirty="0">
                <a:latin typeface="Times New Roman" panose="02020603050405020304" pitchFamily="18" charset="0"/>
                <a:cs typeface="Times New Roman" panose="02020603050405020304" pitchFamily="18" charset="0"/>
              </a:rPr>
              <a:t>The standard scores are calculated by transforming the raw score to common scale. </a:t>
            </a:r>
          </a:p>
          <a:p>
            <a:r>
              <a:rPr lang="en-US" dirty="0">
                <a:latin typeface="Times New Roman" panose="02020603050405020304" pitchFamily="18" charset="0"/>
                <a:cs typeface="Times New Roman" panose="02020603050405020304" pitchFamily="18" charset="0"/>
              </a:rPr>
              <a:t>It is based on normal distribution, using both standard deviation and mean. </a:t>
            </a:r>
          </a:p>
        </p:txBody>
      </p:sp>
    </p:spTree>
    <p:extLst>
      <p:ext uri="{BB962C8B-B14F-4D97-AF65-F5344CB8AC3E}">
        <p14:creationId xmlns:p14="http://schemas.microsoft.com/office/powerpoint/2010/main" val="2411679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0BB9B-F028-4B77-89CC-8FE1012FBD0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Standard Scores</a:t>
            </a:r>
          </a:p>
        </p:txBody>
      </p:sp>
      <p:pic>
        <p:nvPicPr>
          <p:cNvPr id="6146" name="Picture 2" descr="standard normal distribution.jpg">
            <a:extLst>
              <a:ext uri="{FF2B5EF4-FFF2-40B4-BE49-F238E27FC236}">
                <a16:creationId xmlns:a16="http://schemas.microsoft.com/office/drawing/2014/main" id="{57BA8AB6-39B3-4BD1-A349-D588FEE4434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609056" y="2715419"/>
            <a:ext cx="4733925" cy="2771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654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F9A11-C0DC-411C-8ECE-550EDD71453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Test Scores</a:t>
            </a:r>
          </a:p>
        </p:txBody>
      </p:sp>
      <p:sp>
        <p:nvSpPr>
          <p:cNvPr id="3" name="Content Placeholder 2">
            <a:extLst>
              <a:ext uri="{FF2B5EF4-FFF2-40B4-BE49-F238E27FC236}">
                <a16:creationId xmlns:a16="http://schemas.microsoft.com/office/drawing/2014/main" id="{991B282B-4AE1-409E-A9D2-62E0448F025B}"/>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test score refers to an information that is used as a summary of the prove contained in an examinee’s responses, to the test of items that are related to constructs being measured, (Green and Salkind,2016). </a:t>
            </a:r>
          </a:p>
          <a:p>
            <a:r>
              <a:rPr lang="en-US" dirty="0">
                <a:latin typeface="Times New Roman" panose="02020603050405020304" pitchFamily="18" charset="0"/>
                <a:cs typeface="Times New Roman" panose="02020603050405020304" pitchFamily="18" charset="0"/>
              </a:rPr>
              <a:t>They can be interpreted with norm-referenced or criterion-referenced  interpretation, or both. </a:t>
            </a:r>
          </a:p>
          <a:p>
            <a:r>
              <a:rPr lang="en-US" dirty="0">
                <a:latin typeface="Times New Roman" panose="02020603050405020304" pitchFamily="18" charset="0"/>
                <a:cs typeface="Times New Roman" panose="02020603050405020304" pitchFamily="18" charset="0"/>
              </a:rPr>
              <a:t>The norm-referenced interpretation states that the scores depicts the meaning about the examinee with regard to other examinees.</a:t>
            </a:r>
          </a:p>
          <a:p>
            <a:r>
              <a:rPr lang="en-US" dirty="0">
                <a:latin typeface="Times New Roman" panose="02020603050405020304" pitchFamily="18" charset="0"/>
                <a:cs typeface="Times New Roman" panose="02020603050405020304" pitchFamily="18" charset="0"/>
              </a:rPr>
              <a:t>Criterion-referenced interpretation states that the score depicts the information about the examinee with regard to some specific subject matter, without regarding other examinees. </a:t>
            </a:r>
          </a:p>
          <a:p>
            <a:r>
              <a:rPr lang="en-US" dirty="0">
                <a:latin typeface="Times New Roman" panose="02020603050405020304" pitchFamily="18" charset="0"/>
                <a:cs typeface="Times New Roman" panose="02020603050405020304" pitchFamily="18" charset="0"/>
              </a:rPr>
              <a:t>There are two types of test scores, raw scores and scaled scores.</a:t>
            </a:r>
          </a:p>
        </p:txBody>
      </p:sp>
    </p:spTree>
    <p:extLst>
      <p:ext uri="{BB962C8B-B14F-4D97-AF65-F5344CB8AC3E}">
        <p14:creationId xmlns:p14="http://schemas.microsoft.com/office/powerpoint/2010/main" val="1007920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6CC61-6EDD-4A25-8E62-E3B943E0841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Test Scores</a:t>
            </a:r>
          </a:p>
        </p:txBody>
      </p:sp>
      <p:sp>
        <p:nvSpPr>
          <p:cNvPr id="3" name="Content Placeholder 2">
            <a:extLst>
              <a:ext uri="{FF2B5EF4-FFF2-40B4-BE49-F238E27FC236}">
                <a16:creationId xmlns:a16="http://schemas.microsoft.com/office/drawing/2014/main" id="{1D1BC8F1-C119-4A28-B526-B1A9248F828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Raw scores are the type of scores that doesn’t have any sort of transformation or adjustments, such as simple number of questions answered correctly. </a:t>
            </a:r>
          </a:p>
          <a:p>
            <a:r>
              <a:rPr lang="en-US" dirty="0">
                <a:latin typeface="Times New Roman" panose="02020603050405020304" pitchFamily="18" charset="0"/>
                <a:cs typeface="Times New Roman" panose="02020603050405020304" pitchFamily="18" charset="0"/>
              </a:rPr>
              <a:t>Scaled score on the other hand is used to represent the sum-total correct questions that candidate has answered that have been converted onto a standardized scale and a consistent scale.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1068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90CA-45F9-4DDC-9020-9D27CE5332B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Test Scores</a:t>
            </a:r>
          </a:p>
        </p:txBody>
      </p:sp>
      <p:pic>
        <p:nvPicPr>
          <p:cNvPr id="7170" name="Picture 2" descr="Image result for diagram showing scaled scores and raw scores">
            <a:extLst>
              <a:ext uri="{FF2B5EF4-FFF2-40B4-BE49-F238E27FC236}">
                <a16:creationId xmlns:a16="http://schemas.microsoft.com/office/drawing/2014/main" id="{AC57E46E-E7AB-4DDC-8671-563A1A8F337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79866" y="2076450"/>
            <a:ext cx="7649884" cy="4046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671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D8129-0797-41BC-A32D-DD05D33DF79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T-Scores</a:t>
            </a:r>
          </a:p>
        </p:txBody>
      </p:sp>
      <p:sp>
        <p:nvSpPr>
          <p:cNvPr id="3" name="Content Placeholder 2">
            <a:extLst>
              <a:ext uri="{FF2B5EF4-FFF2-40B4-BE49-F238E27FC236}">
                <a16:creationId xmlns:a16="http://schemas.microsoft.com/office/drawing/2014/main" id="{9B9B8C3F-A243-4912-ACFE-C4BED7A65E48}"/>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T-scores is a standardized score on each dimension for any type. </a:t>
            </a:r>
          </a:p>
          <a:p>
            <a:r>
              <a:rPr lang="en-US" dirty="0">
                <a:latin typeface="Times New Roman" panose="02020603050405020304" pitchFamily="18" charset="0"/>
                <a:cs typeface="Times New Roman" panose="02020603050405020304" pitchFamily="18" charset="0"/>
              </a:rPr>
              <a:t>The score of 50 is used to represent the mean, while the difference of 10 from the mean is used to represent one standard deviation. </a:t>
            </a:r>
          </a:p>
          <a:p>
            <a:r>
              <a:rPr lang="en-US" dirty="0">
                <a:latin typeface="Times New Roman" panose="02020603050405020304" pitchFamily="18" charset="0"/>
                <a:cs typeface="Times New Roman" panose="02020603050405020304" pitchFamily="18" charset="0"/>
              </a:rPr>
              <a:t>The score of 60 represents one standard deviation that is above mean, while 30 is two standard deviation below the mean.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T-score formula is </a:t>
            </a:r>
          </a:p>
          <a:p>
            <a:r>
              <a:rPr lang="en-US" dirty="0">
                <a:latin typeface="Times New Roman" panose="02020603050405020304" pitchFamily="18" charset="0"/>
                <a:cs typeface="Times New Roman" panose="02020603050405020304" pitchFamily="18" charset="0"/>
              </a:rPr>
              <a:t>x̄ = sample mean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μ</a:t>
            </a:r>
            <a:r>
              <a:rPr lang="en-US" baseline="-25000" dirty="0">
                <a:latin typeface="Times New Roman" panose="02020603050405020304" pitchFamily="18" charset="0"/>
                <a:cs typeface="Times New Roman" panose="02020603050405020304" pitchFamily="18" charset="0"/>
              </a:rPr>
              <a:t>0</a:t>
            </a:r>
            <a:r>
              <a:rPr lang="en-US" dirty="0">
                <a:latin typeface="Times New Roman" panose="02020603050405020304" pitchFamily="18" charset="0"/>
                <a:cs typeface="Times New Roman" panose="02020603050405020304" pitchFamily="18" charset="0"/>
              </a:rPr>
              <a:t> = population mean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 = sample standard deviation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n = sample size</a:t>
            </a:r>
          </a:p>
        </p:txBody>
      </p:sp>
      <p:pic>
        <p:nvPicPr>
          <p:cNvPr id="8194" name="Picture 2" descr="t score formula">
            <a:extLst>
              <a:ext uri="{FF2B5EF4-FFF2-40B4-BE49-F238E27FC236}">
                <a16:creationId xmlns:a16="http://schemas.microsoft.com/office/drawing/2014/main" id="{61A8B5AE-FA94-4600-B60E-F6479029F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338" y="3848894"/>
            <a:ext cx="1490662" cy="1323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55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2EFB0-C674-4E76-AE58-82D647517D09}"/>
              </a:ext>
            </a:extLst>
          </p:cNvPr>
          <p:cNvSpPr>
            <a:spLocks noGrp="1"/>
          </p:cNvSpPr>
          <p:nvPr>
            <p:ph type="title"/>
          </p:nvPr>
        </p:nvSpPr>
        <p:spPr/>
        <p:txBody>
          <a:bodyPr/>
          <a:lstStyle/>
          <a:p>
            <a:r>
              <a:rPr lang="en-US" dirty="0"/>
              <a:t>Z- Score</a:t>
            </a:r>
          </a:p>
        </p:txBody>
      </p:sp>
      <p:sp>
        <p:nvSpPr>
          <p:cNvPr id="3" name="Content Placeholder 2">
            <a:extLst>
              <a:ext uri="{FF2B5EF4-FFF2-40B4-BE49-F238E27FC236}">
                <a16:creationId xmlns:a16="http://schemas.microsoft.com/office/drawing/2014/main" id="{F3090AA3-94E9-4F53-ABAA-688245C32262}"/>
              </a:ext>
            </a:extLst>
          </p:cNvPr>
          <p:cNvSpPr>
            <a:spLocks noGrp="1"/>
          </p:cNvSpPr>
          <p:nvPr>
            <p:ph idx="1"/>
          </p:nvPr>
        </p:nvSpPr>
        <p:spPr/>
        <p:txBody>
          <a:bodyPr/>
          <a:lstStyle/>
          <a:p>
            <a:r>
              <a:rPr lang="en-US" dirty="0"/>
              <a:t>The difference between the T-score and Z-score is that, the Z score is uses standard deviation that is derived from the entire population, while t score uses the standard deviation that is derived from the sample. </a:t>
            </a:r>
          </a:p>
          <a:p>
            <a:r>
              <a:rPr lang="en-US" dirty="0"/>
              <a:t>Z score has a mean of zero (0) and a standard deviation that is equal to one (1). </a:t>
            </a:r>
          </a:p>
          <a:p>
            <a:r>
              <a:rPr lang="en-US" dirty="0"/>
              <a:t>Z score is defined as the number of standard deviations from the mean a data is. </a:t>
            </a:r>
          </a:p>
          <a:p>
            <a:r>
              <a:rPr lang="en-US" dirty="0"/>
              <a:t>The formula for calculating Z-score is as follows. </a:t>
            </a:r>
          </a:p>
          <a:p>
            <a:endParaRPr lang="en-US" dirty="0"/>
          </a:p>
        </p:txBody>
      </p:sp>
      <p:pic>
        <p:nvPicPr>
          <p:cNvPr id="9218" name="Picture 2" descr="alternate-z-score">
            <a:extLst>
              <a:ext uri="{FF2B5EF4-FFF2-40B4-BE49-F238E27FC236}">
                <a16:creationId xmlns:a16="http://schemas.microsoft.com/office/drawing/2014/main" id="{A348A51B-459C-43F3-84D7-52C51050C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0574" y="4952999"/>
            <a:ext cx="1800225" cy="100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716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AE1C5-5B4B-47D2-9864-95F84E1C910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Chart for Using Either T score and Z score</a:t>
            </a:r>
          </a:p>
        </p:txBody>
      </p:sp>
      <p:pic>
        <p:nvPicPr>
          <p:cNvPr id="10242" name="Picture 2" descr="Image result for z score and t score">
            <a:extLst>
              <a:ext uri="{FF2B5EF4-FFF2-40B4-BE49-F238E27FC236}">
                <a16:creationId xmlns:a16="http://schemas.microsoft.com/office/drawing/2014/main" id="{C00AB3F2-866F-4405-BE5A-3A2B38D9ABD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251994" y="2486819"/>
            <a:ext cx="3448050"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888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06C84-4D87-4003-AE23-2BB93DEDF1F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Percentile</a:t>
            </a:r>
          </a:p>
        </p:txBody>
      </p:sp>
      <p:sp>
        <p:nvSpPr>
          <p:cNvPr id="3" name="Content Placeholder 2">
            <a:extLst>
              <a:ext uri="{FF2B5EF4-FFF2-40B4-BE49-F238E27FC236}">
                <a16:creationId xmlns:a16="http://schemas.microsoft.com/office/drawing/2014/main" id="{33888D9A-EA2A-4D3A-8602-DF615E33B1CF}"/>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Percentile is a measure that is used in descriptive statistics to show the value below which a certain value lies in the observation group. </a:t>
            </a:r>
          </a:p>
          <a:p>
            <a:r>
              <a:rPr lang="en-US" dirty="0">
                <a:latin typeface="Times New Roman" panose="02020603050405020304" pitchFamily="18" charset="0"/>
                <a:cs typeface="Times New Roman" panose="02020603050405020304" pitchFamily="18" charset="0"/>
              </a:rPr>
              <a:t>The term percentile and percentile rank are related, in which are used in reporting scores of norm-referenced tests. </a:t>
            </a:r>
          </a:p>
          <a:p>
            <a:r>
              <a:rPr lang="en-US" dirty="0">
                <a:latin typeface="Times New Roman" panose="02020603050405020304" pitchFamily="18" charset="0"/>
                <a:cs typeface="Times New Roman" panose="02020603050405020304" pitchFamily="18" charset="0"/>
              </a:rPr>
              <a:t>25</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percentile is also known as first quantile and is denoted </a:t>
            </a:r>
            <a:r>
              <a:rPr lang="en-US" i="1" dirty="0">
                <a:latin typeface="Times New Roman" panose="02020603050405020304" pitchFamily="18" charset="0"/>
                <a:cs typeface="Times New Roman" panose="02020603050405020304" pitchFamily="18" charset="0"/>
              </a:rPr>
              <a:t>Q</a:t>
            </a:r>
            <a:r>
              <a:rPr lang="en-US" baseline="-25000" dirty="0">
                <a:latin typeface="Times New Roman" panose="02020603050405020304" pitchFamily="18" charset="0"/>
                <a:cs typeface="Times New Roman" panose="02020603050405020304" pitchFamily="18" charset="0"/>
              </a:rPr>
              <a:t>1, </a:t>
            </a:r>
          </a:p>
          <a:p>
            <a:r>
              <a:rPr lang="en-US" dirty="0">
                <a:latin typeface="Times New Roman" panose="02020603050405020304" pitchFamily="18" charset="0"/>
                <a:cs typeface="Times New Roman" panose="02020603050405020304" pitchFamily="18" charset="0"/>
              </a:rPr>
              <a:t>50</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percentile is the data median, which is also denoted as </a:t>
            </a:r>
            <a:r>
              <a:rPr lang="en-US" i="1" dirty="0">
                <a:latin typeface="Times New Roman" panose="02020603050405020304" pitchFamily="18" charset="0"/>
                <a:cs typeface="Times New Roman" panose="02020603050405020304" pitchFamily="18" charset="0"/>
              </a:rPr>
              <a:t>Q</a:t>
            </a:r>
            <a:r>
              <a:rPr lang="en-US" baseline="-25000" dirty="0">
                <a:latin typeface="Times New Roman" panose="02020603050405020304" pitchFamily="18" charset="0"/>
                <a:cs typeface="Times New Roman" panose="02020603050405020304" pitchFamily="18" charset="0"/>
              </a:rPr>
              <a:t>2,  </a:t>
            </a:r>
            <a:r>
              <a:rPr lang="en-US" dirty="0">
                <a:latin typeface="Times New Roman" panose="02020603050405020304" pitchFamily="18" charset="0"/>
                <a:cs typeface="Times New Roman" panose="02020603050405020304" pitchFamily="18" charset="0"/>
              </a:rPr>
              <a:t>while 75</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percentile as the third quartile (</a:t>
            </a:r>
            <a:r>
              <a:rPr lang="en-US" i="1" dirty="0">
                <a:latin typeface="Times New Roman" panose="02020603050405020304" pitchFamily="18" charset="0"/>
                <a:cs typeface="Times New Roman" panose="02020603050405020304" pitchFamily="18" charset="0"/>
              </a:rPr>
              <a:t>Q</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 percentile is calculated by first obtaining the ordinal rank and then taking the value that is corresponding to that rank. </a:t>
            </a:r>
          </a:p>
          <a:p>
            <a:r>
              <a:rPr lang="en-US" dirty="0">
                <a:latin typeface="Times New Roman" panose="02020603050405020304" pitchFamily="18" charset="0"/>
                <a:cs typeface="Times New Roman" panose="02020603050405020304" pitchFamily="18" charset="0"/>
              </a:rPr>
              <a:t>Ordinal rank is calculated by the following formula;</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E1BC8206-8504-425F-A495-C7CD06E5E1FD}"/>
              </a:ext>
            </a:extLst>
          </p:cNvPr>
          <p:cNvPicPr>
            <a:picLocks noChangeAspect="1"/>
          </p:cNvPicPr>
          <p:nvPr/>
        </p:nvPicPr>
        <p:blipFill>
          <a:blip r:embed="rId3"/>
          <a:stretch>
            <a:fillRect/>
          </a:stretch>
        </p:blipFill>
        <p:spPr>
          <a:xfrm>
            <a:off x="8605837" y="5410199"/>
            <a:ext cx="2062163" cy="1082675"/>
          </a:xfrm>
          <a:prstGeom prst="rect">
            <a:avLst/>
          </a:prstGeom>
        </p:spPr>
      </p:pic>
    </p:spTree>
    <p:extLst>
      <p:ext uri="{BB962C8B-B14F-4D97-AF65-F5344CB8AC3E}">
        <p14:creationId xmlns:p14="http://schemas.microsoft.com/office/powerpoint/2010/main" val="71380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18C2A-E548-446D-BCC3-CF8FCBDB245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02E4F272-979F-4330-895C-222BA62EF1E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conclusion, the descriptive statistics is uses two main methods to represent the data, i.e. numerical and graphical method. </a:t>
            </a:r>
          </a:p>
          <a:p>
            <a:r>
              <a:rPr lang="en-US" dirty="0">
                <a:latin typeface="Times New Roman" panose="02020603050405020304" pitchFamily="18" charset="0"/>
                <a:cs typeface="Times New Roman" panose="02020603050405020304" pitchFamily="18" charset="0"/>
              </a:rPr>
              <a:t>Numerical method includes mean, standard deviation, ranges, etc.</a:t>
            </a:r>
          </a:p>
          <a:p>
            <a:r>
              <a:rPr lang="en-US" dirty="0">
                <a:latin typeface="Times New Roman" panose="02020603050405020304" pitchFamily="18" charset="0"/>
                <a:cs typeface="Times New Roman" panose="02020603050405020304" pitchFamily="18" charset="0"/>
              </a:rPr>
              <a:t>The graphical method include creating the Box Plot and stem and leaf display . </a:t>
            </a:r>
          </a:p>
          <a:p>
            <a:r>
              <a:rPr lang="en-US" dirty="0">
                <a:latin typeface="Times New Roman" panose="02020603050405020304" pitchFamily="18" charset="0"/>
                <a:cs typeface="Times New Roman" panose="02020603050405020304" pitchFamily="18" charset="0"/>
              </a:rPr>
              <a:t>The descriptive statistic is a prerequisite to be carried out before inferential statistics.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2569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A05D3-E866-4DBC-92D6-57AC7EC2185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0F286EE0-A513-4810-B9FE-F90FF6DC150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Green, S. B., &amp; Salkind, N. J. (2016). </a:t>
            </a:r>
            <a:r>
              <a:rPr lang="en-US" i="1" dirty="0">
                <a:latin typeface="Times New Roman" panose="02020603050405020304" pitchFamily="18" charset="0"/>
                <a:cs typeface="Times New Roman" panose="02020603050405020304" pitchFamily="18" charset="0"/>
              </a:rPr>
              <a:t>Using SPSS for Windows and Macintosh, Books a la Carte</a:t>
            </a:r>
            <a:r>
              <a:rPr lang="en-US" dirty="0">
                <a:latin typeface="Times New Roman" panose="02020603050405020304" pitchFamily="18" charset="0"/>
                <a:cs typeface="Times New Roman" panose="02020603050405020304" pitchFamily="18" charset="0"/>
              </a:rPr>
              <a:t>. Pearson.</a:t>
            </a:r>
          </a:p>
          <a:p>
            <a:r>
              <a:rPr lang="en-US" dirty="0">
                <a:latin typeface="Times New Roman" panose="02020603050405020304" pitchFamily="18" charset="0"/>
                <a:cs typeface="Times New Roman" panose="02020603050405020304" pitchFamily="18" charset="0"/>
              </a:rPr>
              <a:t>Mendenhall, W. M., Sincich, T. L., &amp; Boudreau, N. S. (2016). </a:t>
            </a:r>
            <a:r>
              <a:rPr lang="en-US" i="1" dirty="0">
                <a:latin typeface="Times New Roman" panose="02020603050405020304" pitchFamily="18" charset="0"/>
                <a:cs typeface="Times New Roman" panose="02020603050405020304" pitchFamily="18" charset="0"/>
              </a:rPr>
              <a:t>Statistics for Engineering and the Sciences, Student Solutions Manual</a:t>
            </a:r>
            <a:r>
              <a:rPr lang="en-US" dirty="0">
                <a:latin typeface="Times New Roman" panose="02020603050405020304" pitchFamily="18" charset="0"/>
                <a:cs typeface="Times New Roman" panose="02020603050405020304" pitchFamily="18" charset="0"/>
              </a:rPr>
              <a:t>. Chapman and Hall/CRC.</a:t>
            </a:r>
          </a:p>
          <a:p>
            <a:r>
              <a:rPr lang="en-US" dirty="0">
                <a:latin typeface="Times New Roman" panose="02020603050405020304" pitchFamily="18" charset="0"/>
                <a:cs typeface="Times New Roman" panose="02020603050405020304" pitchFamily="18" charset="0"/>
              </a:rPr>
              <a:t>McEwen, W., &amp; Dean, I. E. (2015). Riverside City College Descriptive Statistics for Math Placement and Math Success 2014-2015.</a:t>
            </a:r>
          </a:p>
          <a:p>
            <a:r>
              <a:rPr lang="en-US" dirty="0">
                <a:latin typeface="Times New Roman" panose="02020603050405020304" pitchFamily="18" charset="0"/>
                <a:cs typeface="Times New Roman" panose="02020603050405020304" pitchFamily="18" charset="0"/>
              </a:rPr>
              <a:t>Hinton, P. R. (2014). </a:t>
            </a:r>
            <a:r>
              <a:rPr lang="en-US" i="1" dirty="0">
                <a:latin typeface="Times New Roman" panose="02020603050405020304" pitchFamily="18" charset="0"/>
                <a:cs typeface="Times New Roman" panose="02020603050405020304" pitchFamily="18" charset="0"/>
              </a:rPr>
              <a:t>Statistics explained</a:t>
            </a:r>
            <a:r>
              <a:rPr lang="en-US" dirty="0">
                <a:latin typeface="Times New Roman" panose="02020603050405020304" pitchFamily="18" charset="0"/>
                <a:cs typeface="Times New Roman" panose="02020603050405020304" pitchFamily="18" charset="0"/>
              </a:rPr>
              <a:t>. Routledge.</a:t>
            </a:r>
          </a:p>
        </p:txBody>
      </p:sp>
    </p:spTree>
    <p:extLst>
      <p:ext uri="{BB962C8B-B14F-4D97-AF65-F5344CB8AC3E}">
        <p14:creationId xmlns:p14="http://schemas.microsoft.com/office/powerpoint/2010/main" val="26814046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265</TotalTime>
  <Words>1812</Words>
  <Application>Microsoft Office PowerPoint</Application>
  <PresentationFormat>Widescreen</PresentationFormat>
  <Paragraphs>151</Paragraphs>
  <Slides>24</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Times New Roman</vt:lpstr>
      <vt:lpstr>Trebuchet MS</vt:lpstr>
      <vt:lpstr>Wingdings</vt:lpstr>
      <vt:lpstr>Wingdings 3</vt:lpstr>
      <vt:lpstr>Facet</vt:lpstr>
      <vt:lpstr>PowerPoint Presentation</vt:lpstr>
      <vt:lpstr>Descriptive Statistics</vt:lpstr>
      <vt:lpstr>Descriptive Statistics-Introduction</vt:lpstr>
      <vt:lpstr>Variables and Distributions</vt:lpstr>
      <vt:lpstr>Reliability</vt:lpstr>
      <vt:lpstr>Validity </vt:lpstr>
      <vt:lpstr>Mean, Mode and Median</vt:lpstr>
      <vt:lpstr>Mean, Mode and Median</vt:lpstr>
      <vt:lpstr>Mean, Mode and Median</vt:lpstr>
      <vt:lpstr>Mean, Mode and Median</vt:lpstr>
      <vt:lpstr>Standard Deviation</vt:lpstr>
      <vt:lpstr>Bell Curve</vt:lpstr>
      <vt:lpstr>Bell- Curve</vt:lpstr>
      <vt:lpstr>Standard Scores</vt:lpstr>
      <vt:lpstr>Standard Scores</vt:lpstr>
      <vt:lpstr>Test Scores</vt:lpstr>
      <vt:lpstr>Test Scores</vt:lpstr>
      <vt:lpstr>Test Scores</vt:lpstr>
      <vt:lpstr>T-Scores</vt:lpstr>
      <vt:lpstr>Z- Score</vt:lpstr>
      <vt:lpstr>Chart for Using Either T score and Z score</vt:lpstr>
      <vt:lpstr>Percentile</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Statistics</dc:title>
  <dc:creator>Pavilion</dc:creator>
  <cp:lastModifiedBy>Pavilion</cp:lastModifiedBy>
  <cp:revision>29</cp:revision>
  <dcterms:created xsi:type="dcterms:W3CDTF">2018-09-05T11:28:21Z</dcterms:created>
  <dcterms:modified xsi:type="dcterms:W3CDTF">2018-09-05T15:54:02Z</dcterms:modified>
</cp:coreProperties>
</file>